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302" r:id="rId4"/>
    <p:sldId id="299" r:id="rId5"/>
    <p:sldId id="306" r:id="rId6"/>
    <p:sldId id="309" r:id="rId7"/>
    <p:sldId id="305" r:id="rId8"/>
    <p:sldId id="304" r:id="rId9"/>
    <p:sldId id="315" r:id="rId10"/>
    <p:sldId id="316" r:id="rId11"/>
    <p:sldId id="300" r:id="rId12"/>
    <p:sldId id="274" r:id="rId13"/>
    <p:sldId id="277" r:id="rId14"/>
    <p:sldId id="278" r:id="rId15"/>
    <p:sldId id="312" r:id="rId16"/>
    <p:sldId id="313" r:id="rId17"/>
    <p:sldId id="317" r:id="rId18"/>
    <p:sldId id="267" r:id="rId19"/>
    <p:sldId id="264" r:id="rId20"/>
    <p:sldId id="279" r:id="rId21"/>
    <p:sldId id="281" r:id="rId22"/>
    <p:sldId id="284" r:id="rId23"/>
    <p:sldId id="282" r:id="rId24"/>
    <p:sldId id="283" r:id="rId25"/>
    <p:sldId id="280" r:id="rId26"/>
    <p:sldId id="295" r:id="rId27"/>
  </p:sldIdLst>
  <p:sldSz cx="12192000" cy="6858000"/>
  <p:notesSz cx="6858000" cy="9144000"/>
  <p:defaultTextStyle>
    <a:defPPr>
      <a:defRPr lang="en-CH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EF6C73F-7048-40DD-BDC6-862E41ED578B}">
          <p14:sldIdLst>
            <p14:sldId id="256"/>
            <p14:sldId id="257"/>
            <p14:sldId id="302"/>
            <p14:sldId id="299"/>
            <p14:sldId id="306"/>
            <p14:sldId id="309"/>
            <p14:sldId id="305"/>
            <p14:sldId id="304"/>
          </p14:sldIdLst>
        </p14:section>
        <p14:section name="Solutions" id="{9A62C72E-3A5C-4038-AB7E-D6BB75ABEC12}">
          <p14:sldIdLst>
            <p14:sldId id="315"/>
            <p14:sldId id="316"/>
            <p14:sldId id="300"/>
            <p14:sldId id="274"/>
            <p14:sldId id="277"/>
            <p14:sldId id="278"/>
            <p14:sldId id="312"/>
            <p14:sldId id="313"/>
            <p14:sldId id="317"/>
            <p14:sldId id="267"/>
            <p14:sldId id="264"/>
          </p14:sldIdLst>
        </p14:section>
        <p14:section name="Results" id="{F51092A9-E47E-42A9-98F6-3807A3C586A5}">
          <p14:sldIdLst/>
        </p14:section>
        <p14:section name="Results speedup" id="{55723C0D-587C-4894-A148-47EEAE3D5BDA}">
          <p14:sldIdLst>
            <p14:sldId id="279"/>
            <p14:sldId id="281"/>
            <p14:sldId id="284"/>
            <p14:sldId id="282"/>
            <p14:sldId id="283"/>
          </p14:sldIdLst>
        </p14:section>
        <p14:section name="Conclusion" id="{EC563609-04A5-45C2-B776-2887B0FD57D6}">
          <p14:sldIdLst>
            <p14:sldId id="280"/>
            <p14:sldId id="29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301" autoAdjust="0"/>
    <p:restoredTop sz="94660"/>
  </p:normalViewPr>
  <p:slideViewPr>
    <p:cSldViewPr snapToGrid="0">
      <p:cViewPr>
        <p:scale>
          <a:sx n="75" d="100"/>
          <a:sy n="75" d="100"/>
        </p:scale>
        <p:origin x="576" y="5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41D8C0-418F-40C6-883D-79B0249F0C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0058484-A66F-4103-8B34-B26B7E184F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D5E3DB-7BB2-482C-B927-0E5ABB327F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63865-4A34-45B1-92C9-D2C50B1878AD}" type="datetimeFigureOut">
              <a:rPr lang="en-CH" smtClean="0"/>
              <a:t>28/01/2020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668DC9-DA69-46E8-8C22-A17669558C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E15DB9-B3A1-48B4-8FD2-C04961B3E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24B17-06D1-489F-BFFD-5449DCC22F69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2062526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9F9F2-CB85-4B9C-8A26-49D0806655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ABD4CC-830B-47C2-B683-1768C05AAD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0DAC6B-A3F1-4A3B-A0E2-F10704FEE8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63865-4A34-45B1-92C9-D2C50B1878AD}" type="datetimeFigureOut">
              <a:rPr lang="en-CH" smtClean="0"/>
              <a:t>28/01/2020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8E0A99-2321-4833-AD83-C0110175C7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14B7C1-F3BC-4528-91D7-48954A557F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24B17-06D1-489F-BFFD-5449DCC22F69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1934278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CFCE5BD-E4C4-418C-8E92-426C2476522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9972BFC-9DDD-40DD-984E-1C996FEBAC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49E149-41A5-4CE9-8BB1-A24B836845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63865-4A34-45B1-92C9-D2C50B1878AD}" type="datetimeFigureOut">
              <a:rPr lang="en-CH" smtClean="0"/>
              <a:t>28/01/2020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954E5A-E406-47BC-ADC5-6DBD82894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F80C6C-C7B0-4509-95F2-37ADFB342F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24B17-06D1-489F-BFFD-5449DCC22F69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199697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F9D7AC-8884-45DA-87D1-D7A7F7087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D9E9A4-FE21-4B9C-B67D-7E3B58921E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C70EBA-4932-43AF-A32A-71DCC8DB9D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63865-4A34-45B1-92C9-D2C50B1878AD}" type="datetimeFigureOut">
              <a:rPr lang="en-CH" smtClean="0"/>
              <a:t>28/01/2020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73D1A4-4AE6-40D6-AB18-6F331E5620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D84D08-DDB0-4E17-9D4C-EBF16773B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24B17-06D1-489F-BFFD-5449DCC22F69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4423530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386BE-AFC2-4E73-A0FB-86AAE88C9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B63714-CEC2-47BA-AE89-DB4D4D2FAC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17C0A9-86DC-40F2-A43C-A929CFC5E7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63865-4A34-45B1-92C9-D2C50B1878AD}" type="datetimeFigureOut">
              <a:rPr lang="en-CH" smtClean="0"/>
              <a:t>28/01/2020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184C01-6ECC-4592-837F-EA5B32E79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052A7D-85B9-4969-A8BA-C13EB8B1A8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24B17-06D1-489F-BFFD-5449DCC22F69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7879979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4E430-68DB-4213-BD90-01B9EECCA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C79D54-F24F-476A-91B2-111EE53A89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8ADC70-63D8-446F-B37A-F61AA26D10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5FD510-E171-4EEF-9F0D-61CFB8DBCB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63865-4A34-45B1-92C9-D2C50B1878AD}" type="datetimeFigureOut">
              <a:rPr lang="en-CH" smtClean="0"/>
              <a:t>28/01/2020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B6D9D0-F6D1-4073-ABC5-82BBB04C6B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B9EDAE-4407-4276-870E-7FD21CB8A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24B17-06D1-489F-BFFD-5449DCC22F69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5883829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246C7-D0A4-4643-91E3-C1A5300C6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02EA33-8CBB-4B9F-8B45-461BFAE8F2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1835D9-4B05-4A2D-8731-147F9F5A7F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ED0E04F-654C-4875-8CDF-1BB2972257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6B24636-E988-4645-8166-9EDED3B6ED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D88FB0A-7B2C-4254-BC36-7E5C1F0987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63865-4A34-45B1-92C9-D2C50B1878AD}" type="datetimeFigureOut">
              <a:rPr lang="en-CH" smtClean="0"/>
              <a:t>28/01/2020</a:t>
            </a:fld>
            <a:endParaRPr lang="en-C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3241B44-560D-4E07-9A5E-BFFC8ADFE9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D818EAD-FC65-435C-AA3D-66C92EB0A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24B17-06D1-489F-BFFD-5449DCC22F69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7651387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30636B-0ED2-49D4-AEBE-7181FE8F8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CE93D76-D447-430F-A8FE-2942D8F648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63865-4A34-45B1-92C9-D2C50B1878AD}" type="datetimeFigureOut">
              <a:rPr lang="en-CH" smtClean="0"/>
              <a:t>28/01/2020</a:t>
            </a:fld>
            <a:endParaRPr lang="en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A6100C-61C2-41B8-AE53-1BC1852C77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2662D5-D875-481B-BB55-D1BFC8813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24B17-06D1-489F-BFFD-5449DCC22F69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0962562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1CEEE6E-B5A8-48A8-8901-B4EE39C9DA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63865-4A34-45B1-92C9-D2C50B1878AD}" type="datetimeFigureOut">
              <a:rPr lang="en-CH" smtClean="0"/>
              <a:t>28/01/2020</a:t>
            </a:fld>
            <a:endParaRPr lang="en-C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D13293B-2625-4BB4-8BAE-AAFF6E2DD7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0D88A9-5E16-465D-9903-6AA5ACE45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24B17-06D1-489F-BFFD-5449DCC22F69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0528251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AB98C-F6C4-4DD1-8436-D929B08B34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E4781C-1ACC-4CF7-A63B-4A7092DD68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5E65F4-B9E2-4B9E-AA31-4B9D96F479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8407A6-7212-4A8B-BE10-8FA301B461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63865-4A34-45B1-92C9-D2C50B1878AD}" type="datetimeFigureOut">
              <a:rPr lang="en-CH" smtClean="0"/>
              <a:t>28/01/2020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5514C1-D0BD-4B3B-AEC7-9673430234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8615EC-9BBB-4F5D-9967-EDA4D24D95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24B17-06D1-489F-BFFD-5449DCC22F69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2916190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24969-73FF-40AE-A3FC-656F5D5CE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4DD2523-5A28-4535-B43D-186E3C6D762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3558A5-08D5-4944-A382-C461B00D87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2CAE56-5E62-452A-A38E-86989A2A9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63865-4A34-45B1-92C9-D2C50B1878AD}" type="datetimeFigureOut">
              <a:rPr lang="en-CH" smtClean="0"/>
              <a:t>28/01/2020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B27B1A-EA7D-4B9E-AA1C-F62403F284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EB331D-604A-4097-9C20-9B323E80E1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24B17-06D1-489F-BFFD-5449DCC22F69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1561525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FD5CB91-F3BF-407C-9E1A-3FD7AB7DEE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ED9D52-4CC0-47D8-8A23-E2440EBEE8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41A267-1515-44F3-B653-A279A7A87A3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563865-4A34-45B1-92C9-D2C50B1878AD}" type="datetimeFigureOut">
              <a:rPr lang="en-CH" smtClean="0"/>
              <a:t>28/01/2020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7BBA8B-8F30-4F9E-92F1-90BBE97B98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090866-355A-4A9F-AB08-49F0A4C6E4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C24B17-06D1-489F-BFFD-5449DCC22F69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1315673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H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g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bird&#10;&#10;Description automatically generated">
            <a:extLst>
              <a:ext uri="{FF2B5EF4-FFF2-40B4-BE49-F238E27FC236}">
                <a16:creationId xmlns:a16="http://schemas.microsoft.com/office/drawing/2014/main" id="{0363083D-92FC-4EC4-9F2C-4A37C8D370F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44" t="5017" r="4740" b="5017"/>
          <a:stretch/>
        </p:blipFill>
        <p:spPr>
          <a:xfrm>
            <a:off x="292100" y="1249668"/>
            <a:ext cx="5631180" cy="5584654"/>
          </a:xfrm>
          <a:prstGeom prst="rect">
            <a:avLst/>
          </a:prstGeom>
        </p:spPr>
      </p:pic>
      <p:pic>
        <p:nvPicPr>
          <p:cNvPr id="7" name="Picture 6" descr="A picture containing photo, ball, man, swinging&#10;&#10;Description automatically generated">
            <a:extLst>
              <a:ext uri="{FF2B5EF4-FFF2-40B4-BE49-F238E27FC236}">
                <a16:creationId xmlns:a16="http://schemas.microsoft.com/office/drawing/2014/main" id="{6479AA06-F2EA-4E93-972B-5F5F48B7852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79" t="5017" r="5386" b="5017"/>
          <a:stretch/>
        </p:blipFill>
        <p:spPr>
          <a:xfrm>
            <a:off x="6237254" y="1243317"/>
            <a:ext cx="5582688" cy="558465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DC224F7-A402-41D2-8CCB-C15B99CC332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Towards distributed image reconstruction</a:t>
            </a:r>
            <a:endParaRPr lang="en-CH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DAE817-0E87-44DB-8A34-5316E141CF7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5806430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B8D570-7A8E-4954-B0B4-255259E50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Serial Coordinate Descent</a:t>
            </a:r>
            <a:endParaRPr lang="en-CH" dirty="0"/>
          </a:p>
        </p:txBody>
      </p:sp>
      <p:pic>
        <p:nvPicPr>
          <p:cNvPr id="7" name="Content Placeholder 6" descr="A close up of a logo&#10;&#10;Description automatically generated">
            <a:extLst>
              <a:ext uri="{FF2B5EF4-FFF2-40B4-BE49-F238E27FC236}">
                <a16:creationId xmlns:a16="http://schemas.microsoft.com/office/drawing/2014/main" id="{6EB05BA0-D0C9-4F79-AC21-69C765ED32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69281"/>
            <a:ext cx="6915150" cy="962025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4FC2C2C-887C-4F69-B8CB-5A10CCD9EC15}"/>
              </a:ext>
            </a:extLst>
          </p:cNvPr>
          <p:cNvSpPr txBox="1"/>
          <p:nvPr/>
        </p:nvSpPr>
        <p:spPr>
          <a:xfrm>
            <a:off x="8496300" y="3256118"/>
            <a:ext cx="28575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/>
              <a:t>Plausible model Image</a:t>
            </a:r>
            <a:endParaRPr lang="en-CH" sz="3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B08520F-A91D-4C5C-8E59-4F0AA367BA08}"/>
              </a:ext>
            </a:extLst>
          </p:cNvPr>
          <p:cNvSpPr txBox="1"/>
          <p:nvPr/>
        </p:nvSpPr>
        <p:spPr>
          <a:xfrm>
            <a:off x="8496300" y="1934794"/>
            <a:ext cx="299085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/>
              <a:t>Deconvolution objective</a:t>
            </a:r>
            <a:endParaRPr lang="en-CH" sz="3200" dirty="0"/>
          </a:p>
        </p:txBody>
      </p:sp>
      <p:pic>
        <p:nvPicPr>
          <p:cNvPr id="6" name="Picture 5" descr="A close up of a clock&#10;&#10;Description automatically generated">
            <a:extLst>
              <a:ext uri="{FF2B5EF4-FFF2-40B4-BE49-F238E27FC236}">
                <a16:creationId xmlns:a16="http://schemas.microsoft.com/office/drawing/2014/main" id="{808A9498-75CB-4094-B3EC-044800CFF6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3087" y="3118703"/>
            <a:ext cx="5381625" cy="1143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C5135C5-6EC9-4EE5-9437-2428DF82E345}"/>
              </a:ext>
            </a:extLst>
          </p:cNvPr>
          <p:cNvSpPr txBox="1"/>
          <p:nvPr/>
        </p:nvSpPr>
        <p:spPr>
          <a:xfrm>
            <a:off x="1389062" y="4993021"/>
            <a:ext cx="274796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/>
              <a:t>Image contains stars…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71F261-10D9-4FF6-9619-F5304197CF6E}"/>
              </a:ext>
            </a:extLst>
          </p:cNvPr>
          <p:cNvSpPr txBox="1"/>
          <p:nvPr/>
        </p:nvSpPr>
        <p:spPr>
          <a:xfrm>
            <a:off x="5184775" y="4993021"/>
            <a:ext cx="329247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/>
              <a:t>…But also</a:t>
            </a:r>
          </a:p>
          <a:p>
            <a:pPr algn="ctr"/>
            <a:r>
              <a:rPr lang="en-GB" sz="3200" dirty="0"/>
              <a:t>clouds of gas/dust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6F87251-817A-4C10-A51A-DA9C9222983D}"/>
              </a:ext>
            </a:extLst>
          </p:cNvPr>
          <p:cNvCxnSpPr>
            <a:cxnSpLocks/>
            <a:stCxn id="9" idx="0"/>
          </p:cNvCxnSpPr>
          <p:nvPr/>
        </p:nvCxnSpPr>
        <p:spPr>
          <a:xfrm flipH="1" flipV="1">
            <a:off x="6430963" y="3886201"/>
            <a:ext cx="400050" cy="1106820"/>
          </a:xfrm>
          <a:prstGeom prst="straightConnector1">
            <a:avLst/>
          </a:prstGeom>
          <a:ln w="635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66BD0F3-5409-4912-8F1E-E7F892D9913F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2763044" y="3886201"/>
            <a:ext cx="456406" cy="1106820"/>
          </a:xfrm>
          <a:prstGeom prst="straightConnector1">
            <a:avLst/>
          </a:prstGeom>
          <a:ln w="635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37597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A1B16-4824-4B39-AA98-789C66E0DE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Serial Coordinate Descent</a:t>
            </a:r>
            <a:endParaRPr lang="en-CH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EB2DC02-0910-4161-B42C-3BE5083E22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7368" y="1690688"/>
            <a:ext cx="4351338" cy="4351338"/>
          </a:xfrm>
        </p:spPr>
      </p:pic>
      <p:pic>
        <p:nvPicPr>
          <p:cNvPr id="7" name="Picture 6" descr="A picture containing table&#10;&#10;Description automatically generated">
            <a:extLst>
              <a:ext uri="{FF2B5EF4-FFF2-40B4-BE49-F238E27FC236}">
                <a16:creationId xmlns:a16="http://schemas.microsoft.com/office/drawing/2014/main" id="{3CF2D621-EC0F-4A29-85F2-A6BD533198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692272"/>
            <a:ext cx="4349754" cy="434975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CD87972-E255-4B79-9699-D67BF6D22721}"/>
              </a:ext>
            </a:extLst>
          </p:cNvPr>
          <p:cNvSpPr txBox="1"/>
          <p:nvPr/>
        </p:nvSpPr>
        <p:spPr>
          <a:xfrm>
            <a:off x="2484858" y="1459855"/>
            <a:ext cx="19163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Gradient Map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D8610A-4C4C-484E-98A6-D964B61AB199}"/>
              </a:ext>
            </a:extLst>
          </p:cNvPr>
          <p:cNvSpPr txBox="1"/>
          <p:nvPr/>
        </p:nvSpPr>
        <p:spPr>
          <a:xfrm>
            <a:off x="7355883" y="1492504"/>
            <a:ext cx="18299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Model Image</a:t>
            </a:r>
          </a:p>
        </p:txBody>
      </p:sp>
    </p:spTree>
    <p:extLst>
      <p:ext uri="{BB962C8B-B14F-4D97-AF65-F5344CB8AC3E}">
        <p14:creationId xmlns:p14="http://schemas.microsoft.com/office/powerpoint/2010/main" val="4406496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D1D30-FFD1-4F35-BD46-A5C1097FA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H"/>
          </a:p>
        </p:txBody>
      </p:sp>
      <p:pic>
        <p:nvPicPr>
          <p:cNvPr id="4" name="Content Placeholder 4" descr="A screen shot of a computer&#10;&#10;Description automatically generated">
            <a:extLst>
              <a:ext uri="{FF2B5EF4-FFF2-40B4-BE49-F238E27FC236}">
                <a16:creationId xmlns:a16="http://schemas.microsoft.com/office/drawing/2014/main" id="{DE864B5E-9A42-4D7E-852A-DD463B944E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7707" y="112059"/>
            <a:ext cx="6633882" cy="6633882"/>
          </a:xfrm>
        </p:spPr>
      </p:pic>
    </p:spTree>
    <p:extLst>
      <p:ext uri="{BB962C8B-B14F-4D97-AF65-F5344CB8AC3E}">
        <p14:creationId xmlns:p14="http://schemas.microsoft.com/office/powerpoint/2010/main" val="8178761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E374A-3B03-4F51-88F5-38333A406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Plausible Super-Resolution</a:t>
            </a:r>
            <a:endParaRPr lang="en-CH" dirty="0"/>
          </a:p>
        </p:txBody>
      </p:sp>
      <p:pic>
        <p:nvPicPr>
          <p:cNvPr id="9" name="Content Placeholder 8" descr="A picture containing screenshot, star, computer&#10;&#10;Description automatically generated">
            <a:extLst>
              <a:ext uri="{FF2B5EF4-FFF2-40B4-BE49-F238E27FC236}">
                <a16:creationId xmlns:a16="http://schemas.microsoft.com/office/drawing/2014/main" id="{0EA1C3A6-794C-4AEE-A361-BC1D0F77CE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9656" y="2441256"/>
            <a:ext cx="3824934" cy="3187446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C28E2D0-1C3C-4EB7-82FE-B7A1AC7D77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832" y="2360433"/>
            <a:ext cx="4018912" cy="3349093"/>
          </a:xfrm>
          <a:prstGeom prst="rect">
            <a:avLst/>
          </a:prstGeom>
        </p:spPr>
      </p:pic>
      <p:pic>
        <p:nvPicPr>
          <p:cNvPr id="13" name="Picture 12" descr="A star in the background&#10;&#10;Description automatically generated">
            <a:extLst>
              <a:ext uri="{FF2B5EF4-FFF2-40B4-BE49-F238E27FC236}">
                <a16:creationId xmlns:a16="http://schemas.microsoft.com/office/drawing/2014/main" id="{02C9CB3D-0C87-4429-BEE2-AB1DA233C1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0744" y="2360433"/>
            <a:ext cx="4018912" cy="334909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A627DB5-78A9-409E-8509-E18205D7C9D6}"/>
              </a:ext>
            </a:extLst>
          </p:cNvPr>
          <p:cNvSpPr txBox="1"/>
          <p:nvPr/>
        </p:nvSpPr>
        <p:spPr>
          <a:xfrm>
            <a:off x="1039778" y="1908309"/>
            <a:ext cx="23630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MS-CLEAN model</a:t>
            </a:r>
            <a:endParaRPr lang="en-CH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A3C8A2-8CA3-470C-A335-D3358C7C7C66}"/>
              </a:ext>
            </a:extLst>
          </p:cNvPr>
          <p:cNvSpPr txBox="1"/>
          <p:nvPr/>
        </p:nvSpPr>
        <p:spPr>
          <a:xfrm>
            <a:off x="5281829" y="1911618"/>
            <a:ext cx="13997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CD model</a:t>
            </a:r>
            <a:endParaRPr lang="en-CH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B3911F3-51E4-4749-9727-6FF7B1F088D0}"/>
              </a:ext>
            </a:extLst>
          </p:cNvPr>
          <p:cNvSpPr txBox="1"/>
          <p:nvPr/>
        </p:nvSpPr>
        <p:spPr>
          <a:xfrm>
            <a:off x="8403985" y="1908309"/>
            <a:ext cx="34494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MS-CLEAN Briggs restored</a:t>
            </a:r>
            <a:endParaRPr lang="en-CH" sz="2400" dirty="0"/>
          </a:p>
        </p:txBody>
      </p:sp>
    </p:spTree>
    <p:extLst>
      <p:ext uri="{BB962C8B-B14F-4D97-AF65-F5344CB8AC3E}">
        <p14:creationId xmlns:p14="http://schemas.microsoft.com/office/powerpoint/2010/main" val="15765449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D2D9B8-973A-4658-86C4-679A8C59C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Calibration Errors</a:t>
            </a:r>
            <a:endParaRPr lang="en-CH" dirty="0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6F785BE5-A807-415E-9422-9695B06BCF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1566" y="1990362"/>
            <a:ext cx="4004038" cy="4004038"/>
          </a:xfr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3AF4ECDC-E70C-4444-B252-7B3C7347F63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2333" y="1990361"/>
            <a:ext cx="4004039" cy="4004039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ECA42BA0-DDB5-46E1-8576-8CC6FBB822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28" y="1990362"/>
            <a:ext cx="4004038" cy="400403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7A9D65C-84B7-4FE5-A187-EAB29E1625E1}"/>
              </a:ext>
            </a:extLst>
          </p:cNvPr>
          <p:cNvSpPr txBox="1"/>
          <p:nvPr/>
        </p:nvSpPr>
        <p:spPr>
          <a:xfrm>
            <a:off x="1135028" y="1618525"/>
            <a:ext cx="2363019" cy="507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MS-CLEAN model</a:t>
            </a:r>
            <a:endParaRPr lang="en-CH" sz="2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88DA56E-AA5D-410D-9C75-A1F8B5F01269}"/>
              </a:ext>
            </a:extLst>
          </p:cNvPr>
          <p:cNvSpPr txBox="1"/>
          <p:nvPr/>
        </p:nvSpPr>
        <p:spPr>
          <a:xfrm>
            <a:off x="5377079" y="1621834"/>
            <a:ext cx="1399742" cy="507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CD model</a:t>
            </a:r>
            <a:endParaRPr lang="en-CH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8DD55C6-3452-4AA4-A097-AB85A3165F51}"/>
              </a:ext>
            </a:extLst>
          </p:cNvPr>
          <p:cNvSpPr txBox="1"/>
          <p:nvPr/>
        </p:nvSpPr>
        <p:spPr>
          <a:xfrm>
            <a:off x="8499235" y="1618525"/>
            <a:ext cx="3449406" cy="507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MS-CLEAN Briggs restored</a:t>
            </a:r>
            <a:endParaRPr lang="en-CH" sz="2400" dirty="0"/>
          </a:p>
        </p:txBody>
      </p:sp>
    </p:spTree>
    <p:extLst>
      <p:ext uri="{BB962C8B-B14F-4D97-AF65-F5344CB8AC3E}">
        <p14:creationId xmlns:p14="http://schemas.microsoft.com/office/powerpoint/2010/main" val="39149719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35562C-86C3-4733-894C-93E47B992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Conclusion Reconstruction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5A9D44-FE26-477F-93B2-93EC8E0D1D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1121617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A80EED-D995-426C-89F0-DCB151908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Parallel updates</a:t>
            </a:r>
            <a:endParaRPr lang="en-CH" dirty="0"/>
          </a:p>
        </p:txBody>
      </p:sp>
      <p:pic>
        <p:nvPicPr>
          <p:cNvPr id="8" name="Content Placeholder 7" descr="A picture containing sitting, star, green, apple&#10;&#10;Description automatically generated">
            <a:extLst>
              <a:ext uri="{FF2B5EF4-FFF2-40B4-BE49-F238E27FC236}">
                <a16:creationId xmlns:a16="http://schemas.microsoft.com/office/drawing/2014/main" id="{632DE3E8-A8A2-4B4F-9110-21325348D4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382" y="1826689"/>
            <a:ext cx="4515779" cy="4515779"/>
          </a:xfrm>
        </p:spPr>
      </p:pic>
      <p:pic>
        <p:nvPicPr>
          <p:cNvPr id="4" name="Picture 3" descr="A picture containing object, star, green, sitting&#10;&#10;Description automatically generated">
            <a:extLst>
              <a:ext uri="{FF2B5EF4-FFF2-40B4-BE49-F238E27FC236}">
                <a16:creationId xmlns:a16="http://schemas.microsoft.com/office/drawing/2014/main" id="{A026BFF0-5B2F-4AD3-9170-CB279629D19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79" t="24609" r="24479" b="24609"/>
          <a:stretch/>
        </p:blipFill>
        <p:spPr>
          <a:xfrm>
            <a:off x="6732814" y="1485784"/>
            <a:ext cx="5224236" cy="519759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D8D5A45-3727-4499-BDC3-CAC54C605244}"/>
              </a:ext>
            </a:extLst>
          </p:cNvPr>
          <p:cNvSpPr/>
          <p:nvPr/>
        </p:nvSpPr>
        <p:spPr>
          <a:xfrm>
            <a:off x="9239859" y="4659881"/>
            <a:ext cx="167114" cy="163830"/>
          </a:xfrm>
          <a:prstGeom prst="rect">
            <a:avLst/>
          </a:prstGeom>
          <a:solidFill>
            <a:schemeClr val="accent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4F89E2D-388F-43A9-BD2E-375AEB92F974}"/>
              </a:ext>
            </a:extLst>
          </p:cNvPr>
          <p:cNvSpPr/>
          <p:nvPr/>
        </p:nvSpPr>
        <p:spPr>
          <a:xfrm>
            <a:off x="8800936" y="3391034"/>
            <a:ext cx="167114" cy="163830"/>
          </a:xfrm>
          <a:prstGeom prst="rect">
            <a:avLst/>
          </a:prstGeom>
          <a:solidFill>
            <a:schemeClr val="accent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6859355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A80EED-D995-426C-89F0-DCB151908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Estimated Separability Over-approximation (ESO)</a:t>
            </a:r>
            <a:endParaRPr lang="en-CH" dirty="0"/>
          </a:p>
        </p:txBody>
      </p:sp>
      <p:pic>
        <p:nvPicPr>
          <p:cNvPr id="4" name="Picture 3" descr="A picture containing object, star, green, sitting&#10;&#10;Description automatically generated">
            <a:extLst>
              <a:ext uri="{FF2B5EF4-FFF2-40B4-BE49-F238E27FC236}">
                <a16:creationId xmlns:a16="http://schemas.microsoft.com/office/drawing/2014/main" id="{A026BFF0-5B2F-4AD3-9170-CB279629D19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79" t="24609" r="24479" b="24609"/>
          <a:stretch/>
        </p:blipFill>
        <p:spPr>
          <a:xfrm>
            <a:off x="6732814" y="1485784"/>
            <a:ext cx="5224236" cy="519759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D8D5A45-3727-4499-BDC3-CAC54C605244}"/>
              </a:ext>
            </a:extLst>
          </p:cNvPr>
          <p:cNvSpPr/>
          <p:nvPr/>
        </p:nvSpPr>
        <p:spPr>
          <a:xfrm>
            <a:off x="9239859" y="4659881"/>
            <a:ext cx="167114" cy="163830"/>
          </a:xfrm>
          <a:prstGeom prst="rect">
            <a:avLst/>
          </a:prstGeom>
          <a:solidFill>
            <a:schemeClr val="accent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4F89E2D-388F-43A9-BD2E-375AEB92F974}"/>
              </a:ext>
            </a:extLst>
          </p:cNvPr>
          <p:cNvSpPr/>
          <p:nvPr/>
        </p:nvSpPr>
        <p:spPr>
          <a:xfrm>
            <a:off x="8800936" y="3391034"/>
            <a:ext cx="167114" cy="163830"/>
          </a:xfrm>
          <a:prstGeom prst="rect">
            <a:avLst/>
          </a:prstGeom>
          <a:solidFill>
            <a:schemeClr val="accent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50D6868-6BCF-42B9-A5B3-8B4F0BA9E5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H"/>
          </a:p>
        </p:txBody>
      </p:sp>
      <p:pic>
        <p:nvPicPr>
          <p:cNvPr id="9" name="Picture 8" descr="A picture containing table&#10;&#10;Description automatically generated">
            <a:extLst>
              <a:ext uri="{FF2B5EF4-FFF2-40B4-BE49-F238E27FC236}">
                <a16:creationId xmlns:a16="http://schemas.microsoft.com/office/drawing/2014/main" id="{AD14D4BD-6A82-41DB-AD24-0FA1DC988E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180539"/>
            <a:ext cx="5646011" cy="1456248"/>
          </a:xfrm>
          <a:prstGeom prst="rect">
            <a:avLst/>
          </a:prstGeom>
        </p:spPr>
      </p:pic>
      <p:pic>
        <p:nvPicPr>
          <p:cNvPr id="10" name="Picture 9" descr="A drawing of a face&#10;&#10;Description automatically generated">
            <a:extLst>
              <a:ext uri="{FF2B5EF4-FFF2-40B4-BE49-F238E27FC236}">
                <a16:creationId xmlns:a16="http://schemas.microsoft.com/office/drawing/2014/main" id="{72E06BBD-D409-4647-8A74-9A063BC3EA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592" y="4095683"/>
            <a:ext cx="4238625" cy="111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959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45DC70-D821-45BD-90B3-3076F1DE4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Random Selection Strategy and ESO</a:t>
            </a:r>
            <a:endParaRPr lang="en-CH" dirty="0"/>
          </a:p>
        </p:txBody>
      </p:sp>
      <p:pic>
        <p:nvPicPr>
          <p:cNvPr id="5" name="Content Placeholder 4" descr="A picture containing star, sky&#10;&#10;Description automatically generated">
            <a:extLst>
              <a:ext uri="{FF2B5EF4-FFF2-40B4-BE49-F238E27FC236}">
                <a16:creationId xmlns:a16="http://schemas.microsoft.com/office/drawing/2014/main" id="{212C7F87-A572-403A-A3B7-95248B9AA1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3202" y="1289050"/>
            <a:ext cx="3112999" cy="3112999"/>
          </a:xfrm>
        </p:spPr>
      </p:pic>
      <p:pic>
        <p:nvPicPr>
          <p:cNvPr id="7" name="Picture 6" descr="A picture containing computer, laptop, monitor, table&#10;&#10;Description automatically generated">
            <a:extLst>
              <a:ext uri="{FF2B5EF4-FFF2-40B4-BE49-F238E27FC236}">
                <a16:creationId xmlns:a16="http://schemas.microsoft.com/office/drawing/2014/main" id="{241A1940-89D3-48B4-8C40-954119F3F1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903" y="1289049"/>
            <a:ext cx="3112999" cy="3112999"/>
          </a:xfrm>
          <a:prstGeom prst="rect">
            <a:avLst/>
          </a:prstGeom>
        </p:spPr>
      </p:pic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B774F7B1-3DA5-4F50-956B-75CF4B543D4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86" t="4535" r="-1"/>
          <a:stretch/>
        </p:blipFill>
        <p:spPr>
          <a:xfrm>
            <a:off x="6219825" y="3860800"/>
            <a:ext cx="2976473" cy="2971799"/>
          </a:xfrm>
          <a:prstGeom prst="rect">
            <a:avLst/>
          </a:prstGeom>
        </p:spPr>
      </p:pic>
      <p:pic>
        <p:nvPicPr>
          <p:cNvPr id="11" name="Picture 10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E4E3F25A-A562-4F24-9771-4D1630B8898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6599" y="3719601"/>
            <a:ext cx="3112999" cy="311299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142C66D-C60B-4AD9-B9ED-3BFA0B449DC4}"/>
              </a:ext>
            </a:extLst>
          </p:cNvPr>
          <p:cNvSpPr txBox="1"/>
          <p:nvPr/>
        </p:nvSpPr>
        <p:spPr>
          <a:xfrm>
            <a:off x="1961322" y="4371796"/>
            <a:ext cx="316131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dirty="0"/>
              <a:t>Model image of</a:t>
            </a:r>
          </a:p>
          <a:p>
            <a:pPr algn="ctr"/>
            <a:r>
              <a:rPr lang="en-GB" sz="2400" dirty="0"/>
              <a:t> Random Pixel Selection</a:t>
            </a:r>
            <a:endParaRPr lang="en-CH" sz="2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C8E48F9-7635-43B7-8B6E-D805C617F53A}"/>
              </a:ext>
            </a:extLst>
          </p:cNvPr>
          <p:cNvSpPr txBox="1"/>
          <p:nvPr/>
        </p:nvSpPr>
        <p:spPr>
          <a:xfrm>
            <a:off x="7179151" y="3105535"/>
            <a:ext cx="467294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dirty="0"/>
              <a:t>Model Image of</a:t>
            </a:r>
          </a:p>
          <a:p>
            <a:pPr algn="ctr"/>
            <a:r>
              <a:rPr lang="en-GB" sz="2400" dirty="0"/>
              <a:t>Random Block (8*8 pixels) Selection</a:t>
            </a:r>
            <a:endParaRPr lang="en-CH" sz="2400" dirty="0"/>
          </a:p>
        </p:txBody>
      </p:sp>
    </p:spTree>
    <p:extLst>
      <p:ext uri="{BB962C8B-B14F-4D97-AF65-F5344CB8AC3E}">
        <p14:creationId xmlns:p14="http://schemas.microsoft.com/office/powerpoint/2010/main" val="28342842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C5ED0-C674-42E7-B0C6-F96FDC1EFA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PSF Approximation</a:t>
            </a:r>
            <a:endParaRPr lang="en-CH" dirty="0"/>
          </a:p>
        </p:txBody>
      </p:sp>
      <p:pic>
        <p:nvPicPr>
          <p:cNvPr id="5" name="Content Placeholder 4" descr="A close up of a screen&#10;&#10;Description automatically generated">
            <a:extLst>
              <a:ext uri="{FF2B5EF4-FFF2-40B4-BE49-F238E27FC236}">
                <a16:creationId xmlns:a16="http://schemas.microsoft.com/office/drawing/2014/main" id="{50928954-8DD1-4E47-A924-43060C8205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3396" y="1981196"/>
            <a:ext cx="3657607" cy="3657607"/>
          </a:xfrm>
        </p:spPr>
      </p:pic>
      <p:pic>
        <p:nvPicPr>
          <p:cNvPr id="7" name="Picture 6" descr="A picture containing sitting, star, green, apple&#10;&#10;Description automatically generated">
            <a:extLst>
              <a:ext uri="{FF2B5EF4-FFF2-40B4-BE49-F238E27FC236}">
                <a16:creationId xmlns:a16="http://schemas.microsoft.com/office/drawing/2014/main" id="{3271425B-56E9-49B3-B69D-6469FE174D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4200" y="1981196"/>
            <a:ext cx="3657607" cy="3657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1113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 descr="A screen shot of a computer&#10;&#10;Description automatically generated">
            <a:extLst>
              <a:ext uri="{FF2B5EF4-FFF2-40B4-BE49-F238E27FC236}">
                <a16:creationId xmlns:a16="http://schemas.microsoft.com/office/drawing/2014/main" id="{2A525CF0-79A1-4A31-A9ED-672660EE5D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8608" y="1978414"/>
            <a:ext cx="3832225" cy="38322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5020EAA-0B6F-46E3-872D-D99F19A76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Image Reconstruction</a:t>
            </a:r>
            <a:endParaRPr lang="en-CH" dirty="0"/>
          </a:p>
        </p:txBody>
      </p:sp>
      <p:pic>
        <p:nvPicPr>
          <p:cNvPr id="5" name="Picture 4" descr="A picture containing bird&#10;&#10;Description automatically generated">
            <a:extLst>
              <a:ext uri="{FF2B5EF4-FFF2-40B4-BE49-F238E27FC236}">
                <a16:creationId xmlns:a16="http://schemas.microsoft.com/office/drawing/2014/main" id="{E451A7BD-CDDA-40B2-A8D3-60AFB4ABE2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5217" y="1978414"/>
            <a:ext cx="3832225" cy="3832225"/>
          </a:xfrm>
          <a:prstGeom prst="rect">
            <a:avLst/>
          </a:prstGeom>
        </p:spPr>
      </p:pic>
      <p:pic>
        <p:nvPicPr>
          <p:cNvPr id="9" name="Picture 8" descr="A close up of a mans face&#10;&#10;Description automatically generated">
            <a:extLst>
              <a:ext uri="{FF2B5EF4-FFF2-40B4-BE49-F238E27FC236}">
                <a16:creationId xmlns:a16="http://schemas.microsoft.com/office/drawing/2014/main" id="{BEE95F6C-3625-4228-BBA4-FFE5C37DF63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60" t="9814" r="9755" b="9653"/>
          <a:stretch/>
        </p:blipFill>
        <p:spPr>
          <a:xfrm>
            <a:off x="659067" y="2158801"/>
            <a:ext cx="3486150" cy="349720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386BAF4-8675-44A0-AAFF-0585DE8ED40D}"/>
              </a:ext>
            </a:extLst>
          </p:cNvPr>
          <p:cNvSpPr txBox="1"/>
          <p:nvPr/>
        </p:nvSpPr>
        <p:spPr>
          <a:xfrm>
            <a:off x="878340" y="1413432"/>
            <a:ext cx="303807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dirty="0"/>
              <a:t>Fourier Measurements</a:t>
            </a:r>
          </a:p>
          <a:p>
            <a:pPr algn="ctr"/>
            <a:r>
              <a:rPr lang="en-GB" sz="2400" dirty="0"/>
              <a:t>(Visibilities)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441F5F-994F-458B-9E9C-837176866337}"/>
              </a:ext>
            </a:extLst>
          </p:cNvPr>
          <p:cNvSpPr txBox="1"/>
          <p:nvPr/>
        </p:nvSpPr>
        <p:spPr>
          <a:xfrm>
            <a:off x="5287308" y="1742642"/>
            <a:ext cx="16280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Dirty Image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BB8C707-1FEA-4E8B-9FB5-5D9DA61B1BD8}"/>
              </a:ext>
            </a:extLst>
          </p:cNvPr>
          <p:cNvSpPr txBox="1"/>
          <p:nvPr/>
        </p:nvSpPr>
        <p:spPr>
          <a:xfrm>
            <a:off x="8904143" y="1742641"/>
            <a:ext cx="18299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Model Image</a:t>
            </a:r>
          </a:p>
        </p:txBody>
      </p:sp>
      <p:cxnSp>
        <p:nvCxnSpPr>
          <p:cNvPr id="13" name="Straight Arrow Connector 13">
            <a:extLst>
              <a:ext uri="{FF2B5EF4-FFF2-40B4-BE49-F238E27FC236}">
                <a16:creationId xmlns:a16="http://schemas.microsoft.com/office/drawing/2014/main" id="{835FE2D5-7A0D-4B7A-88CC-567A38EE95C9}"/>
              </a:ext>
            </a:extLst>
          </p:cNvPr>
          <p:cNvCxnSpPr>
            <a:cxnSpLocks/>
          </p:cNvCxnSpPr>
          <p:nvPr/>
        </p:nvCxnSpPr>
        <p:spPr>
          <a:xfrm rot="16200000" flipH="1">
            <a:off x="3589278" y="3858728"/>
            <a:ext cx="154630" cy="3659188"/>
          </a:xfrm>
          <a:prstGeom prst="bentConnector3">
            <a:avLst>
              <a:gd name="adj1" fmla="val 531683"/>
            </a:avLst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290C528C-E2C3-45C9-B948-BC360C75BA5F}"/>
              </a:ext>
            </a:extLst>
          </p:cNvPr>
          <p:cNvSpPr txBox="1"/>
          <p:nvPr/>
        </p:nvSpPr>
        <p:spPr>
          <a:xfrm>
            <a:off x="2086160" y="5895320"/>
            <a:ext cx="31608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solidFill>
                  <a:schemeClr val="accent1"/>
                </a:solidFill>
              </a:rPr>
              <a:t>Fourier Transform</a:t>
            </a:r>
            <a:endParaRPr lang="en-CH" sz="3200" dirty="0">
              <a:solidFill>
                <a:schemeClr val="accent1"/>
              </a:solidFill>
            </a:endParaRPr>
          </a:p>
        </p:txBody>
      </p:sp>
      <p:cxnSp>
        <p:nvCxnSpPr>
          <p:cNvPr id="25" name="Straight Arrow Connector 13">
            <a:extLst>
              <a:ext uri="{FF2B5EF4-FFF2-40B4-BE49-F238E27FC236}">
                <a16:creationId xmlns:a16="http://schemas.microsoft.com/office/drawing/2014/main" id="{AFC7F280-EAD2-4A31-86B2-18EE76C09766}"/>
              </a:ext>
            </a:extLst>
          </p:cNvPr>
          <p:cNvCxnSpPr>
            <a:cxnSpLocks/>
          </p:cNvCxnSpPr>
          <p:nvPr/>
        </p:nvCxnSpPr>
        <p:spPr>
          <a:xfrm>
            <a:off x="6626477" y="5656009"/>
            <a:ext cx="3098803" cy="154630"/>
          </a:xfrm>
          <a:prstGeom prst="bentConnector4">
            <a:avLst>
              <a:gd name="adj1" fmla="val 1378"/>
              <a:gd name="adj2" fmla="val 531683"/>
            </a:avLst>
          </a:prstGeom>
          <a:ln w="317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A5A7768B-9262-483F-BA56-37492E16A0DB}"/>
              </a:ext>
            </a:extLst>
          </p:cNvPr>
          <p:cNvSpPr txBox="1"/>
          <p:nvPr/>
        </p:nvSpPr>
        <p:spPr>
          <a:xfrm>
            <a:off x="6952770" y="5908100"/>
            <a:ext cx="26120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solidFill>
                  <a:schemeClr val="accent6"/>
                </a:solidFill>
              </a:rPr>
              <a:t>Deconvolution</a:t>
            </a:r>
            <a:endParaRPr lang="en-CH" sz="32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54046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1EBBBE-BDB7-4A59-849D-B5AA6CF5A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Speedup PCDM</a:t>
            </a:r>
            <a:endParaRPr lang="en-CH" dirty="0"/>
          </a:p>
        </p:txBody>
      </p: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81524321-563F-4215-B863-8AF214EF0F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3980" y="1690688"/>
            <a:ext cx="7564040" cy="5042694"/>
          </a:xfrm>
        </p:spPr>
      </p:pic>
    </p:spTree>
    <p:extLst>
      <p:ext uri="{BB962C8B-B14F-4D97-AF65-F5344CB8AC3E}">
        <p14:creationId xmlns:p14="http://schemas.microsoft.com/office/powerpoint/2010/main" val="26304757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9FB353-C814-4CD0-8E52-3E6C5F80C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H" dirty="0"/>
          </a:p>
        </p:txBody>
      </p:sp>
      <p:pic>
        <p:nvPicPr>
          <p:cNvPr id="5" name="Content Placeholder 4" descr="A screenshot of a map&#10;&#10;Description automatically generated">
            <a:extLst>
              <a:ext uri="{FF2B5EF4-FFF2-40B4-BE49-F238E27FC236}">
                <a16:creationId xmlns:a16="http://schemas.microsoft.com/office/drawing/2014/main" id="{7D4F76FD-AB0A-4413-AAD7-893763CA2A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598" y="2172359"/>
            <a:ext cx="5486803" cy="3657869"/>
          </a:xfrm>
        </p:spPr>
      </p:pic>
    </p:spTree>
    <p:extLst>
      <p:ext uri="{BB962C8B-B14F-4D97-AF65-F5344CB8AC3E}">
        <p14:creationId xmlns:p14="http://schemas.microsoft.com/office/powerpoint/2010/main" val="39030141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C013B-9103-4B7B-9693-E95CDD625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Speed comparison to CLEAN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2FBB08-97B2-45C2-8DF8-9F17EDFB77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58717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51869-DAAA-4DA5-ABF3-15618DEA0F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Scalability</a:t>
            </a:r>
            <a:endParaRPr lang="en-CH" dirty="0"/>
          </a:p>
        </p:txBody>
      </p:sp>
      <p:pic>
        <p:nvPicPr>
          <p:cNvPr id="5" name="Content Placeholder 4" descr="A close up of a person&#10;&#10;Description automatically generated">
            <a:extLst>
              <a:ext uri="{FF2B5EF4-FFF2-40B4-BE49-F238E27FC236}">
                <a16:creationId xmlns:a16="http://schemas.microsoft.com/office/drawing/2014/main" id="{0E0C2286-7A8B-4D83-934E-7204C22214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811" y="2070362"/>
            <a:ext cx="3322487" cy="3986984"/>
          </a:xfrm>
        </p:spPr>
      </p:pic>
      <p:pic>
        <p:nvPicPr>
          <p:cNvPr id="7" name="Picture 6" descr="A close up of a person&#10;&#10;Description automatically generated">
            <a:extLst>
              <a:ext uri="{FF2B5EF4-FFF2-40B4-BE49-F238E27FC236}">
                <a16:creationId xmlns:a16="http://schemas.microsoft.com/office/drawing/2014/main" id="{9F225A22-B054-4D0E-8CE9-DE80166C92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1313" y="2070362"/>
            <a:ext cx="3322487" cy="3986984"/>
          </a:xfrm>
          <a:prstGeom prst="rect">
            <a:avLst/>
          </a:prstGeom>
        </p:spPr>
      </p:pic>
      <p:pic>
        <p:nvPicPr>
          <p:cNvPr id="9" name="Picture 8" descr="A picture containing photo, phone, man&#10;&#10;Description automatically generated">
            <a:extLst>
              <a:ext uri="{FF2B5EF4-FFF2-40B4-BE49-F238E27FC236}">
                <a16:creationId xmlns:a16="http://schemas.microsoft.com/office/drawing/2014/main" id="{36C8BC5F-195C-4DE7-8663-7247A3678B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3774" y="2070362"/>
            <a:ext cx="3322487" cy="3986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0088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120B26-6776-4452-85FE-52271E36C7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Test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358B66-F993-468A-B9B1-F9AF8C273B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Table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2562542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716882-9541-4A96-8733-74E7CB4CDE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Conclusion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8077C9-2048-4FE3-8408-84DEA2642E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Problem with facets</a:t>
            </a:r>
          </a:p>
          <a:p>
            <a:r>
              <a:rPr lang="en-GB" dirty="0"/>
              <a:t>How much distribution</a:t>
            </a:r>
          </a:p>
          <a:p>
            <a:endParaRPr lang="en-GB" dirty="0"/>
          </a:p>
          <a:p>
            <a:r>
              <a:rPr lang="en-GB" dirty="0"/>
              <a:t>How useful is </a:t>
            </a:r>
            <a:r>
              <a:rPr lang="en-GB" dirty="0" err="1"/>
              <a:t>elasticnet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5130533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F02DF7-5E70-4E5E-9209-BC5C62391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Conclusion 2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94722D-EAF5-4FC5-B51E-BBAC030E7F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Fast algorithm. Possible to distribute</a:t>
            </a:r>
          </a:p>
          <a:p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6188414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 descr="A screen shot of a computer&#10;&#10;Description automatically generated">
            <a:extLst>
              <a:ext uri="{FF2B5EF4-FFF2-40B4-BE49-F238E27FC236}">
                <a16:creationId xmlns:a16="http://schemas.microsoft.com/office/drawing/2014/main" id="{54271842-91C1-4513-B3AC-B81FCEC09E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7180" y="2388923"/>
            <a:ext cx="2843111" cy="284311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08C40C-EA8B-4AED-8B0F-07FD7E042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Deconvolution</a:t>
            </a:r>
            <a:endParaRPr lang="en-CH" dirty="0"/>
          </a:p>
        </p:txBody>
      </p:sp>
      <p:pic>
        <p:nvPicPr>
          <p:cNvPr id="16" name="Content Placeholder 15" descr="A picture containing photo, black, dark, white&#10;&#10;Description automatically generated">
            <a:extLst>
              <a:ext uri="{FF2B5EF4-FFF2-40B4-BE49-F238E27FC236}">
                <a16:creationId xmlns:a16="http://schemas.microsoft.com/office/drawing/2014/main" id="{DE54E793-EF60-4E0A-A4E3-2B2EE3A72E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166" y="3918597"/>
            <a:ext cx="2843112" cy="2843112"/>
          </a:xfrm>
        </p:spPr>
      </p:pic>
      <p:cxnSp>
        <p:nvCxnSpPr>
          <p:cNvPr id="6" name="Straight Arrow Connector 7">
            <a:extLst>
              <a:ext uri="{FF2B5EF4-FFF2-40B4-BE49-F238E27FC236}">
                <a16:creationId xmlns:a16="http://schemas.microsoft.com/office/drawing/2014/main" id="{B8102465-F0CB-4F78-B0B3-FDE5080015DA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5227608" y="2808428"/>
            <a:ext cx="1407723" cy="1159181"/>
          </a:xfrm>
          <a:prstGeom prst="bentConnector3">
            <a:avLst>
              <a:gd name="adj1" fmla="val 50000"/>
            </a:avLst>
          </a:prstGeom>
          <a:ln w="1016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63E4FCF-F6E5-4067-8754-CE950E4EA264}"/>
              </a:ext>
            </a:extLst>
          </p:cNvPr>
          <p:cNvSpPr txBox="1"/>
          <p:nvPr/>
        </p:nvSpPr>
        <p:spPr>
          <a:xfrm>
            <a:off x="3833828" y="2269819"/>
            <a:ext cx="139378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/>
              <a:t>Dirty </a:t>
            </a:r>
          </a:p>
          <a:p>
            <a:pPr algn="ctr"/>
            <a:r>
              <a:rPr lang="en-GB" sz="3200" dirty="0"/>
              <a:t>Image</a:t>
            </a:r>
            <a:endParaRPr lang="en-CH" sz="3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6FD22A3-3305-4AE4-B84D-A36D51EF7A46}"/>
              </a:ext>
            </a:extLst>
          </p:cNvPr>
          <p:cNvSpPr txBox="1"/>
          <p:nvPr/>
        </p:nvSpPr>
        <p:spPr>
          <a:xfrm>
            <a:off x="6635331" y="3429000"/>
            <a:ext cx="139377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/>
              <a:t>Model </a:t>
            </a:r>
          </a:p>
          <a:p>
            <a:pPr algn="ctr"/>
            <a:r>
              <a:rPr lang="en-GB" sz="3200" dirty="0"/>
              <a:t>Image</a:t>
            </a:r>
            <a:endParaRPr lang="en-CH" sz="3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3BFB93-9B61-4567-9909-2ACF0223643F}"/>
              </a:ext>
            </a:extLst>
          </p:cNvPr>
          <p:cNvSpPr txBox="1"/>
          <p:nvPr/>
        </p:nvSpPr>
        <p:spPr>
          <a:xfrm>
            <a:off x="3833827" y="5232034"/>
            <a:ext cx="13937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/>
              <a:t>PSF</a:t>
            </a:r>
            <a:endParaRPr lang="en-CH" sz="3200" dirty="0"/>
          </a:p>
        </p:txBody>
      </p:sp>
      <p:cxnSp>
        <p:nvCxnSpPr>
          <p:cNvPr id="10" name="Straight Arrow Connector 7">
            <a:extLst>
              <a:ext uri="{FF2B5EF4-FFF2-40B4-BE49-F238E27FC236}">
                <a16:creationId xmlns:a16="http://schemas.microsoft.com/office/drawing/2014/main" id="{2F40273B-240C-4D23-AB31-EBBB23BE890D}"/>
              </a:ext>
            </a:extLst>
          </p:cNvPr>
          <p:cNvCxnSpPr>
            <a:cxnSpLocks/>
            <a:stCxn id="9" idx="3"/>
            <a:endCxn id="8" idx="1"/>
          </p:cNvCxnSpPr>
          <p:nvPr/>
        </p:nvCxnSpPr>
        <p:spPr>
          <a:xfrm flipV="1">
            <a:off x="5227606" y="3967609"/>
            <a:ext cx="1407725" cy="1556813"/>
          </a:xfrm>
          <a:prstGeom prst="bentConnector3">
            <a:avLst>
              <a:gd name="adj1" fmla="val 50000"/>
            </a:avLst>
          </a:prstGeom>
          <a:ln w="1016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 descr="A picture containing bird&#10;&#10;Description automatically generated">
            <a:extLst>
              <a:ext uri="{FF2B5EF4-FFF2-40B4-BE49-F238E27FC236}">
                <a16:creationId xmlns:a16="http://schemas.microsoft.com/office/drawing/2014/main" id="{60062295-ECD1-499C-8B43-574D7DC34C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076" y="1263763"/>
            <a:ext cx="2843111" cy="2843111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51C3B99E-C3DA-4244-BABA-0D2F0974E522}"/>
              </a:ext>
            </a:extLst>
          </p:cNvPr>
          <p:cNvSpPr/>
          <p:nvPr/>
        </p:nvSpPr>
        <p:spPr>
          <a:xfrm>
            <a:off x="1087076" y="1263763"/>
            <a:ext cx="9770524" cy="5403737"/>
          </a:xfrm>
          <a:prstGeom prst="rect">
            <a:avLst/>
          </a:prstGeom>
          <a:noFill/>
          <a:ln w="1016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6555773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E29330-4851-4586-97A5-16612F03D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Major/Minor Cycle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419011-5406-4C7F-9384-704C0ECE0F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20825"/>
            <a:ext cx="10515600" cy="4351338"/>
          </a:xfrm>
        </p:spPr>
        <p:txBody>
          <a:bodyPr/>
          <a:lstStyle/>
          <a:p>
            <a:endParaRPr lang="en-CH" dirty="0"/>
          </a:p>
        </p:txBody>
      </p:sp>
      <p:pic>
        <p:nvPicPr>
          <p:cNvPr id="4" name="Picture 3" descr="A picture containing bird&#10;&#10;Description automatically generated">
            <a:extLst>
              <a:ext uri="{FF2B5EF4-FFF2-40B4-BE49-F238E27FC236}">
                <a16:creationId xmlns:a16="http://schemas.microsoft.com/office/drawing/2014/main" id="{3219BDB2-B80F-4A8D-915D-B388292245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7843" y="2494109"/>
            <a:ext cx="1258480" cy="1258480"/>
          </a:xfrm>
          <a:prstGeom prst="rect">
            <a:avLst/>
          </a:prstGeom>
        </p:spPr>
      </p:pic>
      <p:pic>
        <p:nvPicPr>
          <p:cNvPr id="6" name="Picture 5" descr="A close up of a mans face&#10;&#10;Description automatically generated">
            <a:extLst>
              <a:ext uri="{FF2B5EF4-FFF2-40B4-BE49-F238E27FC236}">
                <a16:creationId xmlns:a16="http://schemas.microsoft.com/office/drawing/2014/main" id="{8E0350F4-1631-4590-825D-F6EF4B3F6DC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60" t="9814" r="9755" b="9653"/>
          <a:stretch/>
        </p:blipFill>
        <p:spPr>
          <a:xfrm flipH="1">
            <a:off x="210757" y="3377799"/>
            <a:ext cx="1144831" cy="1148462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9C9AB68-397A-428B-885E-6191B6C90C6D}"/>
              </a:ext>
            </a:extLst>
          </p:cNvPr>
          <p:cNvCxnSpPr>
            <a:cxnSpLocks/>
            <a:stCxn id="29" idx="3"/>
            <a:endCxn id="43" idx="1"/>
          </p:cNvCxnSpPr>
          <p:nvPr/>
        </p:nvCxnSpPr>
        <p:spPr>
          <a:xfrm>
            <a:off x="7294851" y="3179219"/>
            <a:ext cx="1601093" cy="902945"/>
          </a:xfrm>
          <a:prstGeom prst="bentConnector3">
            <a:avLst>
              <a:gd name="adj1" fmla="val 44908"/>
            </a:avLst>
          </a:prstGeom>
          <a:ln w="317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CDB75D9-9123-414A-9208-BD9CCBFEAD66}"/>
              </a:ext>
            </a:extLst>
          </p:cNvPr>
          <p:cNvCxnSpPr>
            <a:cxnSpLocks/>
            <a:stCxn id="64" idx="0"/>
            <a:endCxn id="29" idx="0"/>
          </p:cNvCxnSpPr>
          <p:nvPr/>
        </p:nvCxnSpPr>
        <p:spPr>
          <a:xfrm rot="5400000" flipH="1" flipV="1">
            <a:off x="4947102" y="1611439"/>
            <a:ext cx="720498" cy="3025061"/>
          </a:xfrm>
          <a:prstGeom prst="bentConnector3">
            <a:avLst>
              <a:gd name="adj1" fmla="val 178696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13">
            <a:extLst>
              <a:ext uri="{FF2B5EF4-FFF2-40B4-BE49-F238E27FC236}">
                <a16:creationId xmlns:a16="http://schemas.microsoft.com/office/drawing/2014/main" id="{1281563D-2948-4765-A4CF-CC8A017A02C0}"/>
              </a:ext>
            </a:extLst>
          </p:cNvPr>
          <p:cNvCxnSpPr>
            <a:cxnSpLocks/>
            <a:stCxn id="43" idx="2"/>
            <a:endCxn id="25" idx="2"/>
          </p:cNvCxnSpPr>
          <p:nvPr/>
        </p:nvCxnSpPr>
        <p:spPr>
          <a:xfrm rot="5400000">
            <a:off x="5702564" y="835696"/>
            <a:ext cx="63773" cy="7387705"/>
          </a:xfrm>
          <a:prstGeom prst="bentConnector3">
            <a:avLst>
              <a:gd name="adj1" fmla="val 1713065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FD103D66-C1EE-44E7-932E-2D9F629A3617}"/>
              </a:ext>
            </a:extLst>
          </p:cNvPr>
          <p:cNvSpPr txBox="1"/>
          <p:nvPr/>
        </p:nvSpPr>
        <p:spPr>
          <a:xfrm>
            <a:off x="1109091" y="3484217"/>
            <a:ext cx="186301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200" dirty="0"/>
              <a:t>Model</a:t>
            </a:r>
          </a:p>
          <a:p>
            <a:pPr algn="ctr"/>
            <a:r>
              <a:rPr lang="en-GB" sz="3200" dirty="0"/>
              <a:t>Visibilities</a:t>
            </a:r>
            <a:endParaRPr lang="en-CH" sz="32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EBF7A4B-A4FA-4A41-8F0F-AF53996E9793}"/>
              </a:ext>
            </a:extLst>
          </p:cNvPr>
          <p:cNvSpPr txBox="1"/>
          <p:nvPr/>
        </p:nvSpPr>
        <p:spPr>
          <a:xfrm>
            <a:off x="6344912" y="2763720"/>
            <a:ext cx="9499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dirty="0"/>
              <a:t>Dirty </a:t>
            </a:r>
          </a:p>
          <a:p>
            <a:pPr algn="ctr"/>
            <a:r>
              <a:rPr lang="en-GB" sz="2400" dirty="0"/>
              <a:t>Image</a:t>
            </a:r>
            <a:endParaRPr lang="en-CH" sz="24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6866658-1A38-40FA-B1B0-BD6D6EE83B2A}"/>
              </a:ext>
            </a:extLst>
          </p:cNvPr>
          <p:cNvSpPr txBox="1"/>
          <p:nvPr/>
        </p:nvSpPr>
        <p:spPr>
          <a:xfrm>
            <a:off x="8895944" y="3666665"/>
            <a:ext cx="10647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dirty="0"/>
              <a:t>Model </a:t>
            </a:r>
          </a:p>
          <a:p>
            <a:pPr algn="ctr"/>
            <a:r>
              <a:rPr lang="en-GB" sz="2400" dirty="0"/>
              <a:t>Image</a:t>
            </a:r>
            <a:endParaRPr lang="en-CH" sz="24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B2898B3-D48E-46B8-A45F-EFB0BEDB33A4}"/>
              </a:ext>
            </a:extLst>
          </p:cNvPr>
          <p:cNvSpPr txBox="1"/>
          <p:nvPr/>
        </p:nvSpPr>
        <p:spPr>
          <a:xfrm>
            <a:off x="6507135" y="4350438"/>
            <a:ext cx="6254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dirty="0"/>
              <a:t>PSF</a:t>
            </a:r>
            <a:endParaRPr lang="en-CH" sz="2400" dirty="0"/>
          </a:p>
        </p:txBody>
      </p:sp>
      <p:cxnSp>
        <p:nvCxnSpPr>
          <p:cNvPr id="45" name="Straight Arrow Connector 7">
            <a:extLst>
              <a:ext uri="{FF2B5EF4-FFF2-40B4-BE49-F238E27FC236}">
                <a16:creationId xmlns:a16="http://schemas.microsoft.com/office/drawing/2014/main" id="{A82450AE-A9B4-4B6C-A238-F7E3DA0D3F15}"/>
              </a:ext>
            </a:extLst>
          </p:cNvPr>
          <p:cNvCxnSpPr>
            <a:cxnSpLocks/>
            <a:stCxn id="44" idx="3"/>
            <a:endCxn id="43" idx="1"/>
          </p:cNvCxnSpPr>
          <p:nvPr/>
        </p:nvCxnSpPr>
        <p:spPr>
          <a:xfrm flipV="1">
            <a:off x="7132627" y="4082164"/>
            <a:ext cx="1763317" cy="499107"/>
          </a:xfrm>
          <a:prstGeom prst="bentConnector3">
            <a:avLst>
              <a:gd name="adj1" fmla="val 50001"/>
            </a:avLst>
          </a:prstGeom>
          <a:ln w="317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4E95CE36-763D-40E3-9566-1FC9C7370EFC}"/>
              </a:ext>
            </a:extLst>
          </p:cNvPr>
          <p:cNvSpPr txBox="1"/>
          <p:nvPr/>
        </p:nvSpPr>
        <p:spPr>
          <a:xfrm>
            <a:off x="3857699" y="5618965"/>
            <a:ext cx="31608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solidFill>
                  <a:schemeClr val="accent1"/>
                </a:solidFill>
              </a:rPr>
              <a:t>Fourier Transform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9496A2EA-472B-4ACE-B373-30FE4918550F}"/>
              </a:ext>
            </a:extLst>
          </p:cNvPr>
          <p:cNvSpPr txBox="1"/>
          <p:nvPr/>
        </p:nvSpPr>
        <p:spPr>
          <a:xfrm>
            <a:off x="2863315" y="3484218"/>
            <a:ext cx="186301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200" dirty="0"/>
              <a:t>Residual</a:t>
            </a:r>
          </a:p>
          <a:p>
            <a:pPr algn="ctr"/>
            <a:r>
              <a:rPr lang="en-GB" sz="3200" dirty="0"/>
              <a:t>Visibilities</a:t>
            </a:r>
            <a:endParaRPr lang="en-CH" sz="3200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D32CD359-9669-4731-AEB5-FB1BE945B624}"/>
              </a:ext>
            </a:extLst>
          </p:cNvPr>
          <p:cNvSpPr txBox="1"/>
          <p:nvPr/>
        </p:nvSpPr>
        <p:spPr>
          <a:xfrm>
            <a:off x="7451631" y="1917276"/>
            <a:ext cx="26120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200" dirty="0">
                <a:solidFill>
                  <a:schemeClr val="accent6"/>
                </a:solidFill>
              </a:rPr>
              <a:t>Deconvolution</a:t>
            </a:r>
          </a:p>
        </p:txBody>
      </p:sp>
      <p:pic>
        <p:nvPicPr>
          <p:cNvPr id="73" name="Content Placeholder 15" descr="A picture containing photo, black, dark, white&#10;&#10;Description automatically generated">
            <a:extLst>
              <a:ext uri="{FF2B5EF4-FFF2-40B4-BE49-F238E27FC236}">
                <a16:creationId xmlns:a16="http://schemas.microsoft.com/office/drawing/2014/main" id="{FBC2E107-1ECA-4069-B756-19CF008E60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2503" y="3952030"/>
            <a:ext cx="1258480" cy="1258480"/>
          </a:xfrm>
          <a:prstGeom prst="rect">
            <a:avLst/>
          </a:prstGeom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0E23D502-2859-48DE-B100-AEE452AEF4A1}"/>
              </a:ext>
            </a:extLst>
          </p:cNvPr>
          <p:cNvSpPr txBox="1"/>
          <p:nvPr/>
        </p:nvSpPr>
        <p:spPr>
          <a:xfrm>
            <a:off x="3789416" y="1651542"/>
            <a:ext cx="31608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solidFill>
                  <a:schemeClr val="accent1"/>
                </a:solidFill>
              </a:rPr>
              <a:t>Fourier Transform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39601E08-AC0C-4F71-A5BF-6DD46CF8D97A}"/>
              </a:ext>
            </a:extLst>
          </p:cNvPr>
          <p:cNvSpPr/>
          <p:nvPr/>
        </p:nvSpPr>
        <p:spPr>
          <a:xfrm>
            <a:off x="5098974" y="2482276"/>
            <a:ext cx="6154626" cy="2776163"/>
          </a:xfrm>
          <a:prstGeom prst="rect">
            <a:avLst/>
          </a:prstGeom>
          <a:noFill/>
          <a:ln w="1016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pic>
        <p:nvPicPr>
          <p:cNvPr id="87" name="Picture 86" descr="A screen shot of a computer&#10;&#10;Description automatically generated">
            <a:extLst>
              <a:ext uri="{FF2B5EF4-FFF2-40B4-BE49-F238E27FC236}">
                <a16:creationId xmlns:a16="http://schemas.microsoft.com/office/drawing/2014/main" id="{BEEB410A-C96D-48C1-AAEC-52E5A99F5C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3341" y="3452923"/>
            <a:ext cx="1258480" cy="1258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4801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5682A-EDF1-4F0E-A79C-1FCD60949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do I show you?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453E9C-B670-41E6-8DD4-591599BF4E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Deconvolution algorithms</a:t>
            </a:r>
          </a:p>
          <a:p>
            <a:r>
              <a:rPr lang="en-GB" dirty="0"/>
              <a:t>CLEAN</a:t>
            </a:r>
          </a:p>
          <a:p>
            <a:r>
              <a:rPr lang="en-GB" dirty="0"/>
              <a:t>Serial Coordinate Descent</a:t>
            </a:r>
          </a:p>
          <a:p>
            <a:r>
              <a:rPr lang="en-GB" dirty="0"/>
              <a:t>Parallel Coordinate Descent Algorithm + PSF Approximation</a:t>
            </a:r>
          </a:p>
        </p:txBody>
      </p:sp>
    </p:spTree>
    <p:extLst>
      <p:ext uri="{BB962C8B-B14F-4D97-AF65-F5344CB8AC3E}">
        <p14:creationId xmlns:p14="http://schemas.microsoft.com/office/powerpoint/2010/main" val="22509809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0084F2-61AC-46DB-A48D-D8296AC3E4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Deconvolution problem</a:t>
            </a:r>
            <a:endParaRPr lang="en-CH" dirty="0"/>
          </a:p>
        </p:txBody>
      </p:sp>
      <p:pic>
        <p:nvPicPr>
          <p:cNvPr id="5" name="Content Placeholder 4" descr="A picture containing object, star, green, sitting&#10;&#10;Description automatically generated">
            <a:extLst>
              <a:ext uri="{FF2B5EF4-FFF2-40B4-BE49-F238E27FC236}">
                <a16:creationId xmlns:a16="http://schemas.microsoft.com/office/drawing/2014/main" id="{D3F6345C-0D3F-4B13-9539-27C5EE3A4A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034" y="2215352"/>
            <a:ext cx="3657607" cy="3657607"/>
          </a:xfrm>
        </p:spPr>
      </p:pic>
      <p:pic>
        <p:nvPicPr>
          <p:cNvPr id="7" name="Picture 6" descr="A picture containing sitting, star, green, apple&#10;&#10;Description automatically generated">
            <a:extLst>
              <a:ext uri="{FF2B5EF4-FFF2-40B4-BE49-F238E27FC236}">
                <a16:creationId xmlns:a16="http://schemas.microsoft.com/office/drawing/2014/main" id="{ABF30100-31B3-4918-A84D-AF5C923AA1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5754" y="2215351"/>
            <a:ext cx="3657607" cy="3657607"/>
          </a:xfrm>
          <a:prstGeom prst="rect">
            <a:avLst/>
          </a:prstGeom>
        </p:spPr>
      </p:pic>
      <p:pic>
        <p:nvPicPr>
          <p:cNvPr id="9" name="Picture 8" descr="A star in the background&#10;&#10;Description automatically generated">
            <a:extLst>
              <a:ext uri="{FF2B5EF4-FFF2-40B4-BE49-F238E27FC236}">
                <a16:creationId xmlns:a16="http://schemas.microsoft.com/office/drawing/2014/main" id="{4AFB791B-FB3B-4F97-BAA9-DE6E651BAB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0474" y="2215350"/>
            <a:ext cx="3657607" cy="3657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1806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06411E-8185-4795-9340-CC5E2D95F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CLEAN</a:t>
            </a:r>
            <a:endParaRPr lang="en-CH" dirty="0"/>
          </a:p>
        </p:txBody>
      </p:sp>
      <p:pic>
        <p:nvPicPr>
          <p:cNvPr id="8" name="Picture 7" descr="A picture containing object, star, apple, green&#10;&#10;Description automatically generated">
            <a:extLst>
              <a:ext uri="{FF2B5EF4-FFF2-40B4-BE49-F238E27FC236}">
                <a16:creationId xmlns:a16="http://schemas.microsoft.com/office/drawing/2014/main" id="{AA91C506-7D9B-4792-A78D-9503E24509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2977" y="1869545"/>
            <a:ext cx="4439818" cy="4439818"/>
          </a:xfrm>
          <a:prstGeom prst="rect">
            <a:avLst/>
          </a:prstGeom>
        </p:spPr>
      </p:pic>
      <p:pic>
        <p:nvPicPr>
          <p:cNvPr id="11" name="Picture 10" descr="A picture containing table&#10;&#10;Description automatically generated">
            <a:extLst>
              <a:ext uri="{FF2B5EF4-FFF2-40B4-BE49-F238E27FC236}">
                <a16:creationId xmlns:a16="http://schemas.microsoft.com/office/drawing/2014/main" id="{5B7FBCBB-4F7A-4C23-B453-2704CE5E65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2795" y="1869545"/>
            <a:ext cx="4439818" cy="4439818"/>
          </a:xfrm>
          <a:prstGeom prst="rect">
            <a:avLst/>
          </a:prstGeom>
        </p:spPr>
      </p:pic>
      <p:pic>
        <p:nvPicPr>
          <p:cNvPr id="12" name="Picture 11" descr="A picture containing object, star, apple, green&#10;&#10;Description automatically generated">
            <a:extLst>
              <a:ext uri="{FF2B5EF4-FFF2-40B4-BE49-F238E27FC236}">
                <a16:creationId xmlns:a16="http://schemas.microsoft.com/office/drawing/2014/main" id="{7F1051FE-D87A-41F8-9AE3-46BE525602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9729" y="1854047"/>
            <a:ext cx="4439818" cy="4439818"/>
          </a:xfrm>
          <a:prstGeom prst="rect">
            <a:avLst/>
          </a:prstGeom>
        </p:spPr>
      </p:pic>
      <p:pic>
        <p:nvPicPr>
          <p:cNvPr id="13" name="Picture 12" descr="A picture containing table&#10;&#10;Description automatically generated">
            <a:extLst>
              <a:ext uri="{FF2B5EF4-FFF2-40B4-BE49-F238E27FC236}">
                <a16:creationId xmlns:a16="http://schemas.microsoft.com/office/drawing/2014/main" id="{B1F63437-7C52-42FC-815F-DA75C51B23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9547" y="1854047"/>
            <a:ext cx="4439818" cy="443981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4E095F8-B4FA-4272-A915-4C9ACB57BFF1}"/>
              </a:ext>
            </a:extLst>
          </p:cNvPr>
          <p:cNvSpPr txBox="1"/>
          <p:nvPr/>
        </p:nvSpPr>
        <p:spPr>
          <a:xfrm>
            <a:off x="2908881" y="1623214"/>
            <a:ext cx="16280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Dirty Image</a:t>
            </a:r>
            <a:endParaRPr lang="en-CH" sz="2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0BB545-DC19-4C35-881C-597586A6E85A}"/>
              </a:ext>
            </a:extLst>
          </p:cNvPr>
          <p:cNvSpPr txBox="1"/>
          <p:nvPr/>
        </p:nvSpPr>
        <p:spPr>
          <a:xfrm>
            <a:off x="7247710" y="1630964"/>
            <a:ext cx="18299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Model Image</a:t>
            </a:r>
            <a:endParaRPr lang="en-CH" sz="2400" dirty="0"/>
          </a:p>
        </p:txBody>
      </p:sp>
    </p:spTree>
    <p:extLst>
      <p:ext uri="{BB962C8B-B14F-4D97-AF65-F5344CB8AC3E}">
        <p14:creationId xmlns:p14="http://schemas.microsoft.com/office/powerpoint/2010/main" val="34505299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star&#10;&#10;Description automatically generated">
            <a:extLst>
              <a:ext uri="{FF2B5EF4-FFF2-40B4-BE49-F238E27FC236}">
                <a16:creationId xmlns:a16="http://schemas.microsoft.com/office/drawing/2014/main" id="{37034F85-DF1E-4577-B709-BCAD30A598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6191" y="1904331"/>
            <a:ext cx="4370074" cy="4370074"/>
          </a:xfrm>
          <a:prstGeom prst="rect">
            <a:avLst/>
          </a:prstGeom>
        </p:spPr>
      </p:pic>
      <p:pic>
        <p:nvPicPr>
          <p:cNvPr id="6" name="Picture 5" descr="A star in the background&#10;&#10;Description automatically generated">
            <a:extLst>
              <a:ext uri="{FF2B5EF4-FFF2-40B4-BE49-F238E27FC236}">
                <a16:creationId xmlns:a16="http://schemas.microsoft.com/office/drawing/2014/main" id="{7A1AF7AF-4C3B-47FE-B19C-C5E69444BE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2918" y="1904331"/>
            <a:ext cx="4370074" cy="43700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406411E-8185-4795-9340-CC5E2D95F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CLEAN</a:t>
            </a:r>
            <a:endParaRPr lang="en-CH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4E095F8-B4FA-4272-A915-4C9ACB57BFF1}"/>
              </a:ext>
            </a:extLst>
          </p:cNvPr>
          <p:cNvSpPr txBox="1"/>
          <p:nvPr/>
        </p:nvSpPr>
        <p:spPr>
          <a:xfrm>
            <a:off x="2772961" y="1673498"/>
            <a:ext cx="18299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Model Image</a:t>
            </a:r>
            <a:endParaRPr lang="en-CH" sz="2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0BB545-DC19-4C35-881C-597586A6E85A}"/>
              </a:ext>
            </a:extLst>
          </p:cNvPr>
          <p:cNvSpPr txBox="1"/>
          <p:nvPr/>
        </p:nvSpPr>
        <p:spPr>
          <a:xfrm>
            <a:off x="7089345" y="1690688"/>
            <a:ext cx="2131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Restored Image</a:t>
            </a:r>
            <a:endParaRPr lang="en-CH" sz="2400" dirty="0"/>
          </a:p>
        </p:txBody>
      </p:sp>
    </p:spTree>
    <p:extLst>
      <p:ext uri="{BB962C8B-B14F-4D97-AF65-F5344CB8AC3E}">
        <p14:creationId xmlns:p14="http://schemas.microsoft.com/office/powerpoint/2010/main" val="34244968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B8D570-7A8E-4954-B0B4-255259E50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Serial Coordinate Descent</a:t>
            </a:r>
            <a:endParaRPr lang="en-CH" dirty="0"/>
          </a:p>
        </p:txBody>
      </p:sp>
      <p:pic>
        <p:nvPicPr>
          <p:cNvPr id="7" name="Content Placeholder 6" descr="A close up of a logo&#10;&#10;Description automatically generated">
            <a:extLst>
              <a:ext uri="{FF2B5EF4-FFF2-40B4-BE49-F238E27FC236}">
                <a16:creationId xmlns:a16="http://schemas.microsoft.com/office/drawing/2014/main" id="{6EB05BA0-D0C9-4F79-AC21-69C765ED32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69281"/>
            <a:ext cx="6915150" cy="962025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4FC2C2C-887C-4F69-B8CB-5A10CCD9EC15}"/>
              </a:ext>
            </a:extLst>
          </p:cNvPr>
          <p:cNvSpPr txBox="1"/>
          <p:nvPr/>
        </p:nvSpPr>
        <p:spPr>
          <a:xfrm>
            <a:off x="8496300" y="3256118"/>
            <a:ext cx="28575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/>
              <a:t>Plausible model Image</a:t>
            </a:r>
            <a:endParaRPr lang="en-CH" sz="3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B08520F-A91D-4C5C-8E59-4F0AA367BA08}"/>
              </a:ext>
            </a:extLst>
          </p:cNvPr>
          <p:cNvSpPr txBox="1"/>
          <p:nvPr/>
        </p:nvSpPr>
        <p:spPr>
          <a:xfrm>
            <a:off x="8496300" y="1934794"/>
            <a:ext cx="299085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/>
              <a:t>Deconvolution objective</a:t>
            </a:r>
            <a:endParaRPr lang="en-CH" sz="3200" dirty="0"/>
          </a:p>
        </p:txBody>
      </p:sp>
      <p:pic>
        <p:nvPicPr>
          <p:cNvPr id="6" name="Picture 5" descr="A close up of a clock&#10;&#10;Description automatically generated">
            <a:extLst>
              <a:ext uri="{FF2B5EF4-FFF2-40B4-BE49-F238E27FC236}">
                <a16:creationId xmlns:a16="http://schemas.microsoft.com/office/drawing/2014/main" id="{808A9498-75CB-4094-B3EC-044800CFF6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3087" y="3118703"/>
            <a:ext cx="5381625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2406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188</Words>
  <Application>Microsoft Office PowerPoint</Application>
  <PresentationFormat>Widescreen</PresentationFormat>
  <Paragraphs>80</Paragraphs>
  <Slides>26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0" baseType="lpstr">
      <vt:lpstr>Arial</vt:lpstr>
      <vt:lpstr>Calibri</vt:lpstr>
      <vt:lpstr>Calibri Light</vt:lpstr>
      <vt:lpstr>Office Theme</vt:lpstr>
      <vt:lpstr>Towards distributed image reconstruction</vt:lpstr>
      <vt:lpstr>Image Reconstruction</vt:lpstr>
      <vt:lpstr>Deconvolution</vt:lpstr>
      <vt:lpstr>Major/Minor Cycle</vt:lpstr>
      <vt:lpstr>What do I show you?</vt:lpstr>
      <vt:lpstr>Deconvolution problem</vt:lpstr>
      <vt:lpstr>CLEAN</vt:lpstr>
      <vt:lpstr>CLEAN</vt:lpstr>
      <vt:lpstr>Serial Coordinate Descent</vt:lpstr>
      <vt:lpstr>Serial Coordinate Descent</vt:lpstr>
      <vt:lpstr>Serial Coordinate Descent</vt:lpstr>
      <vt:lpstr>PowerPoint Presentation</vt:lpstr>
      <vt:lpstr>Plausible Super-Resolution</vt:lpstr>
      <vt:lpstr>Calibration Errors</vt:lpstr>
      <vt:lpstr>Conclusion Reconstruction</vt:lpstr>
      <vt:lpstr>Parallel updates</vt:lpstr>
      <vt:lpstr>Estimated Separability Over-approximation (ESO)</vt:lpstr>
      <vt:lpstr>Random Selection Strategy and ESO</vt:lpstr>
      <vt:lpstr>PSF Approximation</vt:lpstr>
      <vt:lpstr>Speedup PCDM</vt:lpstr>
      <vt:lpstr>PowerPoint Presentation</vt:lpstr>
      <vt:lpstr>Speed comparison to CLEAN</vt:lpstr>
      <vt:lpstr>Scalability</vt:lpstr>
      <vt:lpstr>Test</vt:lpstr>
      <vt:lpstr>Conclusion</vt:lpstr>
      <vt:lpstr>Conclusion 2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Towards distributed image reconstruction</dc:title>
  <dc:creator>Schwammberger Jonas</dc:creator>
  <cp:lastModifiedBy>Schwammberger Jonas</cp:lastModifiedBy>
  <cp:revision>63</cp:revision>
  <dcterms:created xsi:type="dcterms:W3CDTF">2020-01-10T08:28:45Z</dcterms:created>
  <dcterms:modified xsi:type="dcterms:W3CDTF">2020-01-29T15:16:15Z</dcterms:modified>
</cp:coreProperties>
</file>